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3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54FC5-B0C5-40F9-B6F0-4B3067C055BE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9197E-8803-4D8E-9CA7-FBB4D93E7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41AA5-081C-46CD-9797-F7558220EA18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2AE8C-2538-454E-8E45-4EFC82E12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40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6DF6-7561-4AFE-82E1-3686EA3EAEEF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92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C6BA-1B9A-4651-84A6-8E0E67AD55F3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77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083BE-B263-49C4-A2FF-CF85226CCBA9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6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D5D6-C3A6-4C5C-BEFC-1A00907D5B11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3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B12F0-E3E1-4EB3-BF71-DF8D10474B28}" type="datetime1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82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26FE8-360A-49FB-8DB5-93BE5E18CFFD}" type="datetime1">
              <a:rPr lang="en-US" smtClean="0"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8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AA0ED-9E85-4339-841A-29D828920819}" type="datetime1">
              <a:rPr lang="en-US" smtClean="0"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6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FC7E-00DF-4761-9B52-B1C52795813E}" type="datetime1">
              <a:rPr lang="en-US" smtClean="0"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1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E3DF-3DC6-4676-9E99-A5BE7F043844}" type="datetime1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34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D533-5207-4ACE-8202-7684E8651D8E}" type="datetime1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2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9401C-20A9-4F1B-A0FB-D7D9B3DBF9F4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02FFB-3E07-4370-A61C-F787F7BB2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3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FNAL results on tracking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Aiwu Zhang, Vallary Bhopatkar, Mike Phipps, Jessie </a:t>
            </a:r>
            <a:r>
              <a:rPr lang="en-US" dirty="0" err="1" smtClean="0"/>
              <a:t>Twigger</a:t>
            </a:r>
            <a:r>
              <a:rPr lang="en-US" dirty="0" smtClean="0"/>
              <a:t>, Marcus </a:t>
            </a:r>
            <a:r>
              <a:rPr lang="en-US" dirty="0" err="1" smtClean="0"/>
              <a:t>Hohlmann</a:t>
            </a:r>
            <a:endParaRPr lang="en-US" dirty="0" smtClean="0"/>
          </a:p>
          <a:p>
            <a:r>
              <a:rPr lang="en-US" dirty="0" smtClean="0"/>
              <a:t>HEP group A @ Florida Tech</a:t>
            </a:r>
            <a:endParaRPr lang="en-US" dirty="0" smtClean="0"/>
          </a:p>
          <a:p>
            <a:r>
              <a:rPr lang="en-US" dirty="0" smtClean="0"/>
              <a:t>2014-01-09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4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51054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600" dirty="0" smtClean="0"/>
                  <a:t>Tracking is working nicely. Currently we are getting a resolution of 300~400</a:t>
                </a:r>
                <a:r>
                  <a:rPr lang="el-GR" sz="2600" dirty="0" smtClean="0"/>
                  <a:t>μ</a:t>
                </a:r>
                <a:r>
                  <a:rPr lang="en-US" sz="2600" dirty="0"/>
                  <a:t>m</a:t>
                </a:r>
                <a:r>
                  <a:rPr lang="en-US" sz="2600" dirty="0" smtClean="0"/>
                  <a:t> for the 10cm ZZ detectors with 48 strips.</a:t>
                </a:r>
              </a:p>
              <a:p>
                <a:r>
                  <a:rPr lang="en-US" sz="2600" dirty="0" smtClean="0"/>
                  <a:t>The strip pitch in this case is ~2mm (not a constant because of radial shape, note that angle between strips is 0.075 degrees), a simple calculation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b="0" i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600" b="0" i="0" smtClean="0">
                            <a:latin typeface="Cambria Math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12</m:t>
                            </m:r>
                          </m:e>
                        </m:rad>
                      </m:den>
                    </m:f>
                    <m:r>
                      <a:rPr lang="en-US" sz="2600" b="0" i="1" smtClean="0">
                        <a:latin typeface="Cambria Math"/>
                      </a:rPr>
                      <m:t>=577</m:t>
                    </m:r>
                    <m:r>
                      <a:rPr lang="en-US" sz="26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600" b="0" i="1" smtClean="0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r>
                  <a:rPr lang="en-US" sz="2600" dirty="0" smtClean="0"/>
                  <a:t> for reference.</a:t>
                </a:r>
              </a:p>
              <a:p>
                <a:r>
                  <a:rPr lang="en-US" sz="2600" dirty="0" smtClean="0"/>
                  <a:t>Will need to apply a lot of cut conditions to see if the resolution could be improved.</a:t>
                </a:r>
              </a:p>
              <a:p>
                <a:r>
                  <a:rPr lang="en-US" sz="2600" dirty="0" smtClean="0"/>
                  <a:t>The resolution may give information about how the charge sharing happens on the zigzag strips , which could bring us to a new/better design of the zigzag strips. So that better resolution could be reached.</a:t>
                </a:r>
              </a:p>
              <a:p>
                <a:r>
                  <a:rPr lang="en-US" sz="2600" dirty="0" smtClean="0"/>
                  <a:t>Similar tracking studies will be made for other zigzag detectors and CMS detector with straight strips.</a:t>
                </a:r>
                <a:endParaRPr lang="en-US" sz="2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5105400"/>
              </a:xfrm>
              <a:blipFill rotWithShape="1">
                <a:blip r:embed="rId2"/>
                <a:stretch>
                  <a:fillRect l="-963" t="-2267" r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EF02FFB-3E07-4370-A61C-F787F7BB272A}" type="slidenum">
              <a:rPr lang="en-US" sz="2000" smtClean="0">
                <a:latin typeface="Arial" pitchFamily="34" charset="0"/>
                <a:cs typeface="Arial" pitchFamily="34" charset="0"/>
              </a:rPr>
              <a:t>10</a:t>
            </a:fld>
            <a:endParaRPr lang="en-US" sz="200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69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1"/>
            <a:ext cx="8229600" cy="243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/>
              <a:t>Focused on one data file:</a:t>
            </a:r>
          </a:p>
          <a:p>
            <a:pPr marL="0" indent="0">
              <a:buNone/>
            </a:pPr>
            <a:r>
              <a:rPr lang="en-US" sz="2200" dirty="0" smtClean="0"/>
              <a:t>-&gt; this file has </a:t>
            </a:r>
            <a:r>
              <a:rPr lang="en-US" sz="2200" b="1" dirty="0" smtClean="0">
                <a:solidFill>
                  <a:srgbClr val="000099"/>
                </a:solidFill>
              </a:rPr>
              <a:t>100k</a:t>
            </a:r>
            <a:r>
              <a:rPr lang="en-US" sz="2200" dirty="0" smtClean="0"/>
              <a:t> raw events,;</a:t>
            </a:r>
          </a:p>
          <a:p>
            <a:pPr marL="0" indent="0">
              <a:buNone/>
            </a:pPr>
            <a:r>
              <a:rPr lang="en-US" sz="2200" dirty="0" smtClean="0"/>
              <a:t>-&gt; the beam is </a:t>
            </a:r>
            <a:r>
              <a:rPr lang="en-US" sz="2200" b="1" dirty="0" smtClean="0">
                <a:solidFill>
                  <a:srgbClr val="000099"/>
                </a:solidFill>
              </a:rPr>
              <a:t>32GeV</a:t>
            </a:r>
          </a:p>
          <a:p>
            <a:pPr marL="0" indent="0">
              <a:buNone/>
            </a:pPr>
            <a:r>
              <a:rPr lang="en-US" sz="2200" dirty="0" smtClean="0"/>
              <a:t>-&gt; test detectors are CMS with straight strips and </a:t>
            </a:r>
            <a:r>
              <a:rPr lang="en-US" sz="2200" dirty="0" smtClean="0">
                <a:solidFill>
                  <a:srgbClr val="000099"/>
                </a:solidFill>
              </a:rPr>
              <a:t>two </a:t>
            </a:r>
            <a:r>
              <a:rPr lang="en-US" sz="2200" dirty="0" smtClean="0">
                <a:solidFill>
                  <a:srgbClr val="000099"/>
                </a:solidFill>
              </a:rPr>
              <a:t>10cm </a:t>
            </a:r>
            <a:r>
              <a:rPr lang="en-US" sz="2200" dirty="0" err="1" smtClean="0">
                <a:solidFill>
                  <a:srgbClr val="000099"/>
                </a:solidFill>
              </a:rPr>
              <a:t>ZigZag</a:t>
            </a:r>
            <a:r>
              <a:rPr lang="en-US" sz="2200" dirty="0" smtClean="0">
                <a:solidFill>
                  <a:srgbClr val="000099"/>
                </a:solidFill>
              </a:rPr>
              <a:t> detectors with 48 strips each</a:t>
            </a:r>
          </a:p>
          <a:p>
            <a:pPr marL="0" indent="0">
              <a:buNone/>
            </a:pPr>
            <a:r>
              <a:rPr lang="en-US" sz="2200" dirty="0" smtClean="0"/>
              <a:t>-&gt; voltage on CMS is 3250V, while on 10cm ZZ detectors are </a:t>
            </a:r>
            <a:r>
              <a:rPr lang="en-US" sz="2200" b="1" dirty="0" smtClean="0">
                <a:solidFill>
                  <a:srgbClr val="000099"/>
                </a:solidFill>
              </a:rPr>
              <a:t>3900V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EF02FFB-3E07-4370-A61C-F787F7BB272A}" type="slidenum">
              <a:rPr lang="en-US" sz="2000" smtClean="0">
                <a:latin typeface="Arial" pitchFamily="34" charset="0"/>
                <a:cs typeface="Arial" pitchFamily="34" charset="0"/>
              </a:rPr>
              <a:t>2</a:t>
            </a:fld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6274713"/>
            <a:ext cx="7391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The tracking analysis is </a:t>
            </a:r>
            <a:r>
              <a:rPr lang="en-US" sz="2200" b="1" dirty="0" smtClean="0">
                <a:solidFill>
                  <a:srgbClr val="000099"/>
                </a:solidFill>
              </a:rPr>
              <a:t>focused on the two 10cm ZZ detectors</a:t>
            </a:r>
            <a:endParaRPr lang="en-US" sz="2200" b="1" dirty="0">
              <a:solidFill>
                <a:srgbClr val="00009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808" y="3429000"/>
            <a:ext cx="6790383" cy="2743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00600" y="4038600"/>
            <a:ext cx="762000" cy="1295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15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Cluster position distributions for reference detectors in </a:t>
            </a:r>
            <a:r>
              <a:rPr lang="en-US" sz="2200" b="1" dirty="0" smtClean="0">
                <a:solidFill>
                  <a:srgbClr val="000099"/>
                </a:solidFill>
              </a:rPr>
              <a:t>X axis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EF02FFB-3E07-4370-A61C-F787F7BB272A}" type="slidenum">
              <a:rPr lang="en-US" sz="2000" smtClean="0">
                <a:latin typeface="Arial" pitchFamily="34" charset="0"/>
                <a:cs typeface="Arial" pitchFamily="34" charset="0"/>
              </a:rPr>
              <a:t>3</a:t>
            </a:fld>
            <a:endParaRPr lang="en-US" sz="2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4572000" cy="2743200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33400"/>
            <a:ext cx="4572000" cy="27432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0400"/>
            <a:ext cx="4572000" cy="27432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00400"/>
            <a:ext cx="4572000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3810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/>
                </a:solidFill>
              </a:rPr>
              <a:t>1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st</a:t>
            </a:r>
            <a:r>
              <a:rPr lang="en-US" sz="2200" b="1" dirty="0" smtClean="0">
                <a:solidFill>
                  <a:schemeClr val="accent2"/>
                </a:solidFill>
              </a:rPr>
              <a:t> tracker, 10cm</a:t>
            </a:r>
            <a:endParaRPr lang="en-US" sz="2200" b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9200" y="407313"/>
            <a:ext cx="2362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/>
                </a:solidFill>
              </a:rPr>
              <a:t>2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nd</a:t>
            </a:r>
            <a:r>
              <a:rPr lang="en-US" sz="2200" b="1" dirty="0" smtClean="0">
                <a:solidFill>
                  <a:schemeClr val="accent2"/>
                </a:solidFill>
              </a:rPr>
              <a:t> tracker, 10cm</a:t>
            </a:r>
            <a:endParaRPr lang="en-US" sz="22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31242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/>
                </a:solidFill>
              </a:rPr>
              <a:t>3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rd</a:t>
            </a:r>
            <a:r>
              <a:rPr lang="en-US" sz="2200" b="1" dirty="0" smtClean="0">
                <a:solidFill>
                  <a:schemeClr val="accent2"/>
                </a:solidFill>
              </a:rPr>
              <a:t> tracker, 50cm</a:t>
            </a:r>
            <a:endParaRPr lang="en-US" sz="2200" b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3000" y="31242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/>
                </a:solidFill>
              </a:rPr>
              <a:t>4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th</a:t>
            </a:r>
            <a:r>
              <a:rPr lang="en-US" sz="2200" b="1" dirty="0" smtClean="0">
                <a:solidFill>
                  <a:schemeClr val="accent2"/>
                </a:solidFill>
              </a:rPr>
              <a:t> tracker, 10cm, FIT</a:t>
            </a:r>
            <a:endParaRPr lang="en-US" sz="2200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5867400"/>
            <a:ext cx="800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A cut : </a:t>
            </a:r>
            <a:r>
              <a:rPr lang="en-US" sz="2200" b="1" dirty="0" smtClean="0">
                <a:solidFill>
                  <a:srgbClr val="000099"/>
                </a:solidFill>
              </a:rPr>
              <a:t>number of strips </a:t>
            </a:r>
            <a:r>
              <a:rPr lang="en-US" sz="2200" dirty="0" smtClean="0"/>
              <a:t>in cluster</a:t>
            </a:r>
            <a:r>
              <a:rPr lang="en-US" sz="2200" b="1" dirty="0" smtClean="0">
                <a:solidFill>
                  <a:srgbClr val="000099"/>
                </a:solidFill>
              </a:rPr>
              <a:t> &gt;1 </a:t>
            </a:r>
            <a:r>
              <a:rPr lang="en-US" sz="2200" dirty="0" smtClean="0"/>
              <a:t>for all of the 4 detectors</a:t>
            </a:r>
            <a:endParaRPr lang="en-US" sz="2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828800" y="1295400"/>
            <a:ext cx="0" cy="12954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90800" y="1295400"/>
            <a:ext cx="0" cy="12954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828800" y="1524000"/>
            <a:ext cx="762000" cy="0"/>
          </a:xfrm>
          <a:prstGeom prst="straightConnector1">
            <a:avLst/>
          </a:prstGeom>
          <a:ln w="222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71600" y="1219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0800" y="1219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77000" y="1676400"/>
            <a:ext cx="0" cy="12954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239000" y="1676400"/>
            <a:ext cx="0" cy="12954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477000" y="1905000"/>
            <a:ext cx="762000" cy="0"/>
          </a:xfrm>
          <a:prstGeom prst="straightConnector1">
            <a:avLst/>
          </a:prstGeom>
          <a:ln w="222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19800" y="19166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8000" y="19166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286000" y="4343400"/>
            <a:ext cx="0" cy="12954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048000" y="4343400"/>
            <a:ext cx="0" cy="12954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286000" y="4572000"/>
            <a:ext cx="762000" cy="0"/>
          </a:xfrm>
          <a:prstGeom prst="straightConnector1">
            <a:avLst/>
          </a:prstGeom>
          <a:ln w="222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09800" y="45836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67000" y="45836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7162800" y="3505200"/>
            <a:ext cx="0" cy="12954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924800" y="3505200"/>
            <a:ext cx="0" cy="12954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162800" y="3733800"/>
            <a:ext cx="762000" cy="0"/>
          </a:xfrm>
          <a:prstGeom prst="straightConnector1">
            <a:avLst/>
          </a:prstGeom>
          <a:ln w="222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705600" y="35930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43800" y="3745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61722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red lines and numbers indicate the ranges that are selected for tracking. Will explain in later slides.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201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33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200" dirty="0"/>
              <a:t>Cluster position distributions for reference detectors in </a:t>
            </a:r>
            <a:r>
              <a:rPr lang="en-US" sz="2200" b="1" dirty="0">
                <a:solidFill>
                  <a:srgbClr val="FF0000"/>
                </a:solidFill>
              </a:rPr>
              <a:t>Y</a:t>
            </a:r>
            <a:r>
              <a:rPr lang="en-US" sz="2200" b="1" dirty="0">
                <a:solidFill>
                  <a:srgbClr val="000099"/>
                </a:solidFill>
              </a:rPr>
              <a:t> axis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EF02FFB-3E07-4370-A61C-F787F7BB272A}" type="slidenum">
              <a:rPr lang="en-US" sz="2000" smtClean="0">
                <a:latin typeface="Arial" pitchFamily="34" charset="0"/>
                <a:cs typeface="Arial" pitchFamily="34" charset="0"/>
              </a:rPr>
              <a:t>4</a:t>
            </a:fld>
            <a:endParaRPr lang="en-US" sz="2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393"/>
            <a:ext cx="4572000" cy="2731213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20393"/>
            <a:ext cx="4572000" cy="2731213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7393"/>
            <a:ext cx="4572000" cy="2731213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87393"/>
            <a:ext cx="4572000" cy="27312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7620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/>
                </a:solidFill>
              </a:rPr>
              <a:t>1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st</a:t>
            </a:r>
            <a:r>
              <a:rPr lang="en-US" sz="2200" b="1" dirty="0" smtClean="0">
                <a:solidFill>
                  <a:schemeClr val="accent2"/>
                </a:solidFill>
              </a:rPr>
              <a:t> tracker, 10cm</a:t>
            </a:r>
            <a:endParaRPr lang="en-US" sz="2200" b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9200" y="788313"/>
            <a:ext cx="2362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/>
                </a:solidFill>
              </a:rPr>
              <a:t>2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nd</a:t>
            </a:r>
            <a:r>
              <a:rPr lang="en-US" sz="2200" b="1" dirty="0" smtClean="0">
                <a:solidFill>
                  <a:schemeClr val="accent2"/>
                </a:solidFill>
              </a:rPr>
              <a:t> tracker, 10cm</a:t>
            </a:r>
            <a:endParaRPr lang="en-US" sz="22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35052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/>
                </a:solidFill>
              </a:rPr>
              <a:t>3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rd</a:t>
            </a:r>
            <a:r>
              <a:rPr lang="en-US" sz="2200" b="1" dirty="0" smtClean="0">
                <a:solidFill>
                  <a:schemeClr val="accent2"/>
                </a:solidFill>
              </a:rPr>
              <a:t> tracker, 50cm</a:t>
            </a:r>
            <a:endParaRPr lang="en-US" sz="2200" b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3000" y="35052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/>
                </a:solidFill>
              </a:rPr>
              <a:t>4</a:t>
            </a:r>
            <a:r>
              <a:rPr lang="en-US" sz="2200" b="1" baseline="30000" dirty="0" smtClean="0">
                <a:solidFill>
                  <a:schemeClr val="accent2"/>
                </a:solidFill>
              </a:rPr>
              <a:t>th</a:t>
            </a:r>
            <a:r>
              <a:rPr lang="en-US" sz="2200" b="1" dirty="0" smtClean="0">
                <a:solidFill>
                  <a:schemeClr val="accent2"/>
                </a:solidFill>
              </a:rPr>
              <a:t> tracker, 10cm, FIT</a:t>
            </a:r>
            <a:endParaRPr lang="en-US" sz="2200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6324600"/>
            <a:ext cx="800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A cut : </a:t>
            </a:r>
            <a:r>
              <a:rPr lang="en-US" sz="2200" b="1" dirty="0" smtClean="0">
                <a:solidFill>
                  <a:srgbClr val="000099"/>
                </a:solidFill>
              </a:rPr>
              <a:t>number of strips </a:t>
            </a:r>
            <a:r>
              <a:rPr lang="en-US" sz="2200" dirty="0" smtClean="0"/>
              <a:t>in cluster</a:t>
            </a:r>
            <a:r>
              <a:rPr lang="en-US" sz="2200" b="1" dirty="0" smtClean="0">
                <a:solidFill>
                  <a:srgbClr val="000099"/>
                </a:solidFill>
              </a:rPr>
              <a:t> &gt;1 </a:t>
            </a:r>
            <a:r>
              <a:rPr lang="en-US" sz="2200" dirty="0" smtClean="0"/>
              <a:t>for all of the 4 detectors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51956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Cut conditions for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7959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Tested cut conditions:</a:t>
            </a:r>
          </a:p>
          <a:p>
            <a:pPr marL="457200" indent="-457200">
              <a:buAutoNum type="arabicParenBoth"/>
            </a:pPr>
            <a:r>
              <a:rPr lang="en-US" sz="2200" dirty="0" smtClean="0">
                <a:solidFill>
                  <a:srgbClr val="000099"/>
                </a:solidFill>
              </a:rPr>
              <a:t>Number of strips in cluster </a:t>
            </a:r>
            <a:r>
              <a:rPr lang="en-US" sz="2200" dirty="0" smtClean="0"/>
              <a:t>for reference detectors are larger than 1, </a:t>
            </a:r>
            <a:r>
              <a:rPr lang="en-US" sz="2200" dirty="0" err="1" smtClean="0"/>
              <a:t>i.e</a:t>
            </a:r>
            <a:r>
              <a:rPr lang="en-US" sz="2200" dirty="0" smtClean="0"/>
              <a:t>, at least 2 strips are fired in the event.</a:t>
            </a:r>
          </a:p>
          <a:p>
            <a:pPr marL="457200" indent="-457200">
              <a:buAutoNum type="arabicParenBoth"/>
            </a:pPr>
            <a:r>
              <a:rPr lang="en-US" sz="2200" dirty="0" smtClean="0"/>
              <a:t>Cut X ranges on reference detectors to get more concentrated beam data (</a:t>
            </a:r>
            <a:r>
              <a:rPr lang="en-US" sz="2200" dirty="0" smtClean="0">
                <a:solidFill>
                  <a:srgbClr val="000099"/>
                </a:solidFill>
              </a:rPr>
              <a:t>20mm in X </a:t>
            </a:r>
            <a:r>
              <a:rPr lang="en-US" sz="2200" dirty="0" err="1" smtClean="0">
                <a:solidFill>
                  <a:srgbClr val="000099"/>
                </a:solidFill>
              </a:rPr>
              <a:t>aixs</a:t>
            </a:r>
            <a:r>
              <a:rPr lang="en-US" sz="2200" dirty="0" smtClean="0"/>
              <a:t>):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</a:t>
            </a:r>
            <a:r>
              <a:rPr lang="en-US" sz="2200" dirty="0" smtClean="0">
                <a:solidFill>
                  <a:srgbClr val="000099"/>
                </a:solidFill>
              </a:rPr>
              <a:t>-10 to 10 </a:t>
            </a:r>
            <a:r>
              <a:rPr lang="en-US" sz="2200" dirty="0" smtClean="0"/>
              <a:t>for the 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 and 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ref. detectors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</a:t>
            </a:r>
            <a:r>
              <a:rPr lang="en-US" sz="2200" dirty="0" smtClean="0">
                <a:solidFill>
                  <a:srgbClr val="000099"/>
                </a:solidFill>
              </a:rPr>
              <a:t>0 to 20 </a:t>
            </a:r>
            <a:r>
              <a:rPr lang="en-US" sz="2200" dirty="0" smtClean="0"/>
              <a:t>for the 3</a:t>
            </a:r>
            <a:r>
              <a:rPr lang="en-US" sz="2200" baseline="30000" dirty="0" smtClean="0"/>
              <a:t>rd</a:t>
            </a:r>
            <a:r>
              <a:rPr lang="en-US" sz="2200" dirty="0" smtClean="0"/>
              <a:t> ref. detector, and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</a:t>
            </a:r>
            <a:r>
              <a:rPr lang="en-US" sz="2200" dirty="0" smtClean="0">
                <a:solidFill>
                  <a:srgbClr val="000099"/>
                </a:solidFill>
              </a:rPr>
              <a:t>-10 to 30 </a:t>
            </a:r>
            <a:r>
              <a:rPr lang="en-US" sz="2200" dirty="0" smtClean="0"/>
              <a:t>for the 4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ref. detector.</a:t>
            </a:r>
          </a:p>
          <a:p>
            <a:pPr marL="0" indent="0">
              <a:buNone/>
            </a:pPr>
            <a:r>
              <a:rPr lang="en-US" sz="2200" dirty="0" smtClean="0"/>
              <a:t>(3) Cut on two 10cm ZZ detectors: 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-&gt; </a:t>
            </a:r>
            <a:r>
              <a:rPr lang="en-US" sz="2200" dirty="0" smtClean="0">
                <a:solidFill>
                  <a:srgbClr val="000099"/>
                </a:solidFill>
              </a:rPr>
              <a:t>cluster position </a:t>
            </a:r>
            <a:r>
              <a:rPr lang="en-US" sz="2200" dirty="0" smtClean="0"/>
              <a:t>in </a:t>
            </a:r>
            <a:r>
              <a:rPr lang="en-US" sz="2200" b="1" dirty="0" smtClean="0"/>
              <a:t>ONE</a:t>
            </a:r>
            <a:r>
              <a:rPr lang="en-US" sz="2200" dirty="0" smtClean="0"/>
              <a:t> detector &gt;= 0, either in upstream or downstream detector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-&gt; </a:t>
            </a:r>
            <a:r>
              <a:rPr lang="en-US" sz="2200" dirty="0" smtClean="0">
                <a:solidFill>
                  <a:srgbClr val="000099"/>
                </a:solidFill>
              </a:rPr>
              <a:t>number of strips </a:t>
            </a:r>
            <a:r>
              <a:rPr lang="en-US" sz="2200" dirty="0" smtClean="0"/>
              <a:t>in cluster for </a:t>
            </a:r>
            <a:r>
              <a:rPr lang="en-US" sz="2200" b="1" dirty="0" smtClean="0"/>
              <a:t>BOTH</a:t>
            </a:r>
            <a:r>
              <a:rPr lang="en-US" sz="2200" dirty="0" smtClean="0"/>
              <a:t> detectors &gt; 0 and &gt; 1</a:t>
            </a:r>
          </a:p>
          <a:p>
            <a:r>
              <a:rPr lang="en-US" sz="2200" dirty="0" smtClean="0">
                <a:solidFill>
                  <a:srgbClr val="C00000"/>
                </a:solidFill>
              </a:rPr>
              <a:t>Cut conditions (1) and (2) are set as default, 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rgbClr val="C00000"/>
                </a:solidFill>
              </a:rPr>
              <a:t>and cut condition (3) gives </a:t>
            </a:r>
            <a:r>
              <a:rPr lang="en-US" sz="2200" b="1" dirty="0" smtClean="0">
                <a:solidFill>
                  <a:srgbClr val="000099"/>
                </a:solidFill>
              </a:rPr>
              <a:t>FOUR groups </a:t>
            </a:r>
            <a:r>
              <a:rPr lang="en-US" sz="2200" dirty="0" smtClean="0">
                <a:solidFill>
                  <a:srgbClr val="C00000"/>
                </a:solidFill>
              </a:rPr>
              <a:t>of different cuts.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EF02FFB-3E07-4370-A61C-F787F7BB272A}" type="slidenum">
              <a:rPr lang="en-US" sz="2000" smtClean="0">
                <a:latin typeface="Arial" pitchFamily="34" charset="0"/>
                <a:cs typeface="Arial" pitchFamily="34" charset="0"/>
              </a:rPr>
              <a:t>5</a:t>
            </a:fld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6012359"/>
            <a:ext cx="8153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For each cut condition, the tracking is done with both </a:t>
            </a:r>
            <a:r>
              <a:rPr lang="en-US" sz="2200" b="1" dirty="0" smtClean="0">
                <a:solidFill>
                  <a:srgbClr val="000099"/>
                </a:solidFill>
              </a:rPr>
              <a:t>exclusive fitting </a:t>
            </a:r>
            <a:r>
              <a:rPr lang="en-US" sz="2200" dirty="0" smtClean="0"/>
              <a:t>and </a:t>
            </a:r>
            <a:r>
              <a:rPr lang="en-US" sz="2200" b="1" dirty="0" smtClean="0">
                <a:solidFill>
                  <a:srgbClr val="000099"/>
                </a:solidFill>
              </a:rPr>
              <a:t>inclusive fitting</a:t>
            </a:r>
            <a:r>
              <a:rPr lang="en-US" sz="2200" dirty="0" smtClean="0"/>
              <a:t>, and a </a:t>
            </a:r>
            <a:r>
              <a:rPr lang="en-US" sz="2200" b="1" dirty="0" smtClean="0">
                <a:solidFill>
                  <a:srgbClr val="000099"/>
                </a:solidFill>
              </a:rPr>
              <a:t>geometric average </a:t>
            </a:r>
            <a:r>
              <a:rPr lang="en-US" sz="2200" dirty="0" smtClean="0"/>
              <a:t>of them is calculated.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7742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Residual distributions for the two 10cm ZZ detectors</a:t>
            </a:r>
            <a:endParaRPr lang="en-US" sz="2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EF02FFB-3E07-4370-A61C-F787F7BB272A}" type="slidenum">
              <a:rPr lang="en-US" sz="2000" smtClean="0">
                <a:latin typeface="Arial" pitchFamily="34" charset="0"/>
                <a:cs typeface="Arial" pitchFamily="34" charset="0"/>
              </a:rPr>
              <a:t>6</a:t>
            </a:fld>
            <a:endParaRPr lang="en-US" sz="2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43191"/>
            <a:ext cx="4495796" cy="26856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1" y="1197671"/>
            <a:ext cx="4648197" cy="27312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459468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Exclusive fitting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1383268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Exclusive fitting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76469"/>
            <a:ext cx="4495797" cy="27312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4092937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Inclusive fitting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1" y="3776469"/>
            <a:ext cx="4648197" cy="27767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53000" y="40812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Inclusive fitting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1981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Upstream detector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1905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Downstream detector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6114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Upstream detector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3000" y="45352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Downstream detector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533400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 condition: (1) </a:t>
            </a:r>
            <a:r>
              <a:rPr lang="en-US" sz="2200" dirty="0" smtClean="0"/>
              <a:t>default cut on reference detectors;</a:t>
            </a:r>
          </a:p>
          <a:p>
            <a:r>
              <a:rPr lang="en-US" sz="2200" dirty="0" smtClean="0"/>
              <a:t>(2) Position on </a:t>
            </a:r>
            <a:r>
              <a:rPr lang="en-US" sz="2200" b="1" dirty="0" smtClean="0">
                <a:solidFill>
                  <a:srgbClr val="000099"/>
                </a:solidFill>
              </a:rPr>
              <a:t>upstream</a:t>
            </a:r>
            <a:r>
              <a:rPr lang="en-US" sz="2200" dirty="0" smtClean="0"/>
              <a:t> 10cm ZZ detector &gt;=0 &amp; number of strips &gt;0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19400" y="2362200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FF0000"/>
                </a:solidFill>
              </a:rPr>
              <a:t>σ</a:t>
            </a:r>
            <a:r>
              <a:rPr lang="en-US" sz="2200" b="1" dirty="0" smtClean="0">
                <a:solidFill>
                  <a:srgbClr val="FF0000"/>
                </a:solidFill>
              </a:rPr>
              <a:t>=0.4383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91400" y="2362200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FF0000"/>
                </a:solidFill>
              </a:rPr>
              <a:t>σ</a:t>
            </a:r>
            <a:r>
              <a:rPr lang="en-US" sz="2200" b="1" dirty="0" smtClean="0">
                <a:solidFill>
                  <a:srgbClr val="FF0000"/>
                </a:solidFill>
              </a:rPr>
              <a:t>=0.4429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19400" y="4903113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FF0000"/>
                </a:solidFill>
              </a:rPr>
              <a:t>σ</a:t>
            </a:r>
            <a:r>
              <a:rPr lang="en-US" sz="2200" b="1" dirty="0" smtClean="0">
                <a:solidFill>
                  <a:srgbClr val="FF0000"/>
                </a:solidFill>
              </a:rPr>
              <a:t>=0.3448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15200" y="4903113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FF0000"/>
                </a:solidFill>
              </a:rPr>
              <a:t>σ</a:t>
            </a:r>
            <a:r>
              <a:rPr lang="en-US" sz="2200" b="1" dirty="0" smtClean="0">
                <a:solidFill>
                  <a:srgbClr val="FF0000"/>
                </a:solidFill>
              </a:rPr>
              <a:t>=0.3375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7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Residual distributions for the two 10cm ZZ detectors</a:t>
            </a:r>
            <a:endParaRPr lang="en-US" sz="2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EF02FFB-3E07-4370-A61C-F787F7BB272A}" type="slidenum">
              <a:rPr lang="en-US" sz="2000" smtClean="0">
                <a:latin typeface="Arial" pitchFamily="34" charset="0"/>
                <a:cs typeface="Arial" pitchFamily="34" charset="0"/>
              </a:rPr>
              <a:t>7</a:t>
            </a:fld>
            <a:endParaRPr lang="en-US" sz="2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43191"/>
            <a:ext cx="4495796" cy="26856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2" y="1197671"/>
            <a:ext cx="4571995" cy="27312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459468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Exclusive fitting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1383268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Exclusive fitting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99229"/>
            <a:ext cx="4495797" cy="26856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4092937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Inclusive fitting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2" y="3776469"/>
            <a:ext cx="4648195" cy="27767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53000" y="40812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Inclusive fitting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1981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Upstream detector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1905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Downstream detector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611469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Upstream detector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3000" y="45352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Downstream detector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533400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 condition: (1) </a:t>
            </a:r>
            <a:r>
              <a:rPr lang="en-US" sz="2200" dirty="0" smtClean="0"/>
              <a:t>default cut on reference detectors;</a:t>
            </a:r>
          </a:p>
          <a:p>
            <a:r>
              <a:rPr lang="en-US" sz="2200" dirty="0" smtClean="0"/>
              <a:t>(2) Position on </a:t>
            </a:r>
            <a:r>
              <a:rPr lang="en-US" sz="2200" b="1" dirty="0" smtClean="0">
                <a:solidFill>
                  <a:srgbClr val="000099"/>
                </a:solidFill>
              </a:rPr>
              <a:t>upstream</a:t>
            </a:r>
            <a:r>
              <a:rPr lang="en-US" sz="2200" dirty="0" smtClean="0"/>
              <a:t> 10cm ZZ detector &gt;=0 &amp; </a:t>
            </a:r>
            <a:r>
              <a:rPr lang="en-US" sz="2200" b="1" dirty="0" smtClean="0">
                <a:solidFill>
                  <a:srgbClr val="000099"/>
                </a:solidFill>
              </a:rPr>
              <a:t>number of strips &gt;1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2362200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FF0000"/>
                </a:solidFill>
              </a:rPr>
              <a:t>σ</a:t>
            </a:r>
            <a:r>
              <a:rPr lang="en-US" sz="2200" b="1" dirty="0" smtClean="0">
                <a:solidFill>
                  <a:srgbClr val="FF0000"/>
                </a:solidFill>
              </a:rPr>
              <a:t>=0.3956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91400" y="2362200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FF0000"/>
                </a:solidFill>
              </a:rPr>
              <a:t>σ</a:t>
            </a:r>
            <a:r>
              <a:rPr lang="en-US" sz="2200" b="1" dirty="0" smtClean="0">
                <a:solidFill>
                  <a:srgbClr val="FF0000"/>
                </a:solidFill>
              </a:rPr>
              <a:t>=0.428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19400" y="4979313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FF0000"/>
                </a:solidFill>
              </a:rPr>
              <a:t>σ</a:t>
            </a:r>
            <a:r>
              <a:rPr lang="en-US" sz="2200" b="1" dirty="0" smtClean="0">
                <a:solidFill>
                  <a:srgbClr val="FF0000"/>
                </a:solidFill>
              </a:rPr>
              <a:t>=0.3011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15200" y="4979313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FF0000"/>
                </a:solidFill>
              </a:rPr>
              <a:t>σ</a:t>
            </a:r>
            <a:r>
              <a:rPr lang="en-US" sz="2200" b="1" dirty="0" smtClean="0">
                <a:solidFill>
                  <a:srgbClr val="FF0000"/>
                </a:solidFill>
              </a:rPr>
              <a:t>=0.3282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35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Residual sigma table for the two 10cm ZZ detectors of the FOUR groups of cut conditions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EF02FFB-3E07-4370-A61C-F787F7BB272A}" type="slidenum">
              <a:rPr lang="en-US" sz="2000" smtClean="0">
                <a:latin typeface="Arial" pitchFamily="34" charset="0"/>
                <a:cs typeface="Arial" pitchFamily="34" charset="0"/>
              </a:rPr>
              <a:t>8</a:t>
            </a:fld>
            <a:endParaRPr lang="en-US" sz="200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759097"/>
              </p:ext>
            </p:extLst>
          </p:nvPr>
        </p:nvGraphicFramePr>
        <p:xfrm>
          <a:off x="152400" y="1219200"/>
          <a:ext cx="8839201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066800"/>
                <a:gridCol w="1066800"/>
                <a:gridCol w="1295400"/>
                <a:gridCol w="1143000"/>
                <a:gridCol w="1143000"/>
                <a:gridCol w="1219201"/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9"/>
                          </a:solidFill>
                        </a:rPr>
                        <a:t>Downstream detector</a:t>
                      </a:r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9"/>
                          </a:solidFill>
                        </a:rPr>
                        <a:t>Upstream detector</a:t>
                      </a:r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9"/>
                          </a:solidFill>
                        </a:rPr>
                        <a:t>Cut</a:t>
                      </a:r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0099"/>
                          </a:solidFill>
                        </a:rPr>
                        <a:t>Exclusive</a:t>
                      </a:r>
                      <a:r>
                        <a:rPr lang="en-US" baseline="0" dirty="0" smtClean="0">
                          <a:solidFill>
                            <a:srgbClr val="000099"/>
                          </a:solidFill>
                        </a:rPr>
                        <a:t> fitting</a:t>
                      </a:r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0099"/>
                          </a:solidFill>
                        </a:rPr>
                        <a:t>Inclusive</a:t>
                      </a:r>
                      <a:r>
                        <a:rPr lang="en-US" baseline="0" dirty="0" smtClean="0">
                          <a:solidFill>
                            <a:srgbClr val="000099"/>
                          </a:solidFill>
                        </a:rPr>
                        <a:t> fitting</a:t>
                      </a:r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0099"/>
                          </a:solidFill>
                        </a:rPr>
                        <a:t>Geometric</a:t>
                      </a:r>
                      <a:r>
                        <a:rPr lang="en-US" baseline="0" dirty="0" smtClean="0">
                          <a:solidFill>
                            <a:srgbClr val="000099"/>
                          </a:solidFill>
                        </a:rPr>
                        <a:t> average</a:t>
                      </a:r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0099"/>
                          </a:solidFill>
                        </a:rPr>
                        <a:t>Exclusive fitting</a:t>
                      </a:r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0099"/>
                          </a:solidFill>
                        </a:rPr>
                        <a:t>Inclusive fitting</a:t>
                      </a:r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0099"/>
                          </a:solidFill>
                        </a:rPr>
                        <a:t>Geometric</a:t>
                      </a:r>
                      <a:r>
                        <a:rPr lang="en-US" baseline="0" dirty="0" smtClean="0">
                          <a:solidFill>
                            <a:srgbClr val="000099"/>
                          </a:solidFill>
                        </a:rPr>
                        <a:t> average</a:t>
                      </a:r>
                      <a:endParaRPr lang="en-US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accent2"/>
                          </a:solidFill>
                        </a:rPr>
                        <a:t>Position in 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</a:rPr>
                        <a:t>upstream</a:t>
                      </a:r>
                      <a:r>
                        <a:rPr lang="en-US" sz="1400" dirty="0" smtClean="0">
                          <a:solidFill>
                            <a:schemeClr val="accent2"/>
                          </a:solidFill>
                        </a:rPr>
                        <a:t> detector 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</a:rPr>
                        <a:t>&gt;=0 </a:t>
                      </a:r>
                      <a:r>
                        <a:rPr lang="en-US" sz="1400" dirty="0" smtClean="0">
                          <a:solidFill>
                            <a:schemeClr val="accent2"/>
                          </a:solidFill>
                        </a:rPr>
                        <a:t>&amp; number of Strips in both  &gt; 0</a:t>
                      </a:r>
                      <a:endParaRPr lang="en-US" sz="14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0.4429</a:t>
                      </a:r>
                    </a:p>
                    <a:p>
                      <a:pPr algn="l"/>
                      <a:r>
                        <a:rPr lang="en-US" dirty="0" smtClean="0"/>
                        <a:t>±0.0119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0.3375</a:t>
                      </a:r>
                    </a:p>
                    <a:p>
                      <a:pPr algn="l"/>
                      <a:r>
                        <a:rPr lang="en-US" dirty="0" smtClean="0"/>
                        <a:t>±0.0090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0.3867</a:t>
                      </a:r>
                    </a:p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±0.0147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0.4383</a:t>
                      </a:r>
                    </a:p>
                    <a:p>
                      <a:pPr algn="l"/>
                      <a:r>
                        <a:rPr lang="en-US" dirty="0" smtClean="0"/>
                        <a:t>±0.0118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0.3448</a:t>
                      </a:r>
                    </a:p>
                    <a:p>
                      <a:pPr algn="l"/>
                      <a:r>
                        <a:rPr lang="en-US" dirty="0" smtClean="0"/>
                        <a:t>±0.0077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0.3887</a:t>
                      </a:r>
                    </a:p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±0.0136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accent2"/>
                          </a:solidFill>
                        </a:rPr>
                        <a:t>Position in 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</a:rPr>
                        <a:t>downstream</a:t>
                      </a:r>
                      <a:r>
                        <a:rPr lang="en-US" sz="1400" dirty="0" smtClean="0">
                          <a:solidFill>
                            <a:schemeClr val="accent2"/>
                          </a:solidFill>
                        </a:rPr>
                        <a:t> detector </a:t>
                      </a:r>
                      <a:r>
                        <a:rPr lang="en-US" sz="1400" dirty="0" smtClean="0">
                          <a:solidFill>
                            <a:srgbClr val="000099"/>
                          </a:solidFill>
                        </a:rPr>
                        <a:t>&gt;=0 </a:t>
                      </a:r>
                      <a:r>
                        <a:rPr lang="en-US" sz="1400" dirty="0" smtClean="0">
                          <a:solidFill>
                            <a:schemeClr val="accent2"/>
                          </a:solidFill>
                        </a:rPr>
                        <a:t>&amp; number of Strips in both  &gt; 0</a:t>
                      </a:r>
                      <a:endParaRPr lang="en-US" sz="14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0.4222</a:t>
                      </a:r>
                    </a:p>
                    <a:p>
                      <a:pPr algn="l"/>
                      <a:r>
                        <a:rPr lang="en-US" dirty="0" smtClean="0"/>
                        <a:t>±0.0108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0.3338</a:t>
                      </a:r>
                    </a:p>
                    <a:p>
                      <a:pPr algn="l"/>
                      <a:r>
                        <a:rPr lang="en-US" dirty="0" smtClean="0"/>
                        <a:t>±0.0078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0.3754</a:t>
                      </a:r>
                    </a:p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±0.0130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0.4149</a:t>
                      </a:r>
                    </a:p>
                    <a:p>
                      <a:pPr algn="l"/>
                      <a:r>
                        <a:rPr lang="en-US" dirty="0" smtClean="0"/>
                        <a:t>±0.0096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0.325</a:t>
                      </a:r>
                    </a:p>
                    <a:p>
                      <a:pPr algn="l"/>
                      <a:r>
                        <a:rPr lang="en-US" dirty="0" smtClean="0"/>
                        <a:t>±0.0090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0.3672</a:t>
                      </a:r>
                    </a:p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±0.0133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Position in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upstream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detector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&gt;=0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&amp; number of Strips in both 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&gt; 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0.428</a:t>
                      </a:r>
                    </a:p>
                    <a:p>
                      <a:pPr algn="l"/>
                      <a:r>
                        <a:rPr lang="en-US" dirty="0" smtClean="0"/>
                        <a:t>±0.018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0.3282</a:t>
                      </a:r>
                    </a:p>
                    <a:p>
                      <a:pPr algn="l"/>
                      <a:r>
                        <a:rPr lang="en-US" dirty="0" smtClean="0"/>
                        <a:t>±0.0106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0.3748</a:t>
                      </a:r>
                    </a:p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±0.0199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0.3956</a:t>
                      </a:r>
                    </a:p>
                    <a:p>
                      <a:pPr algn="l"/>
                      <a:r>
                        <a:rPr lang="en-US" dirty="0" smtClean="0"/>
                        <a:t>±0.0123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0.3011</a:t>
                      </a:r>
                    </a:p>
                    <a:p>
                      <a:pPr algn="l"/>
                      <a:r>
                        <a:rPr lang="en-US" dirty="0" smtClean="0"/>
                        <a:t>±0.0088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0.3451</a:t>
                      </a:r>
                    </a:p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±0.0147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Position in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downstream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detector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&gt;=0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&amp; number of Strips in both 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&gt; 1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0.4062</a:t>
                      </a:r>
                    </a:p>
                    <a:p>
                      <a:pPr algn="l"/>
                      <a:r>
                        <a:rPr lang="en-US" dirty="0" smtClean="0"/>
                        <a:t>±0.0125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0.3077</a:t>
                      </a:r>
                    </a:p>
                    <a:p>
                      <a:pPr algn="l"/>
                      <a:r>
                        <a:rPr lang="en-US" dirty="0" smtClean="0"/>
                        <a:t>±0.0102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0.3535</a:t>
                      </a:r>
                    </a:p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±0.0160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0.3889</a:t>
                      </a:r>
                    </a:p>
                    <a:p>
                      <a:pPr algn="l"/>
                      <a:r>
                        <a:rPr lang="en-US" dirty="0" smtClean="0"/>
                        <a:t>±0.0111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0.3004</a:t>
                      </a:r>
                    </a:p>
                    <a:p>
                      <a:pPr algn="l"/>
                      <a:r>
                        <a:rPr lang="en-US" dirty="0" smtClean="0"/>
                        <a:t>±0.0100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0.3418</a:t>
                      </a:r>
                    </a:p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±0.0150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" y="5257800"/>
            <a:ext cx="899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The default cut of X ranges for reference detectors are used for all of them.</a:t>
            </a:r>
            <a:endParaRPr lang="en-US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52400" y="5715000"/>
                <a:ext cx="8763000" cy="113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 smtClean="0">
                    <a:solidFill>
                      <a:srgbClr val="000099"/>
                    </a:solidFill>
                  </a:rPr>
                  <a:t>Inclusive fitting yields a better resolution of </a:t>
                </a:r>
                <a:r>
                  <a:rPr lang="en-US" sz="2200" b="1" dirty="0" smtClean="0">
                    <a:solidFill>
                      <a:srgbClr val="FF0000"/>
                    </a:solidFill>
                  </a:rPr>
                  <a:t>~ 300</a:t>
                </a:r>
                <a:r>
                  <a:rPr lang="el-GR" sz="2200" b="1" dirty="0" smtClean="0">
                    <a:solidFill>
                      <a:srgbClr val="FF0000"/>
                    </a:solidFill>
                  </a:rPr>
                  <a:t>μ</a:t>
                </a:r>
                <a:r>
                  <a:rPr lang="en-US" sz="2200" b="1" dirty="0" smtClean="0">
                    <a:solidFill>
                      <a:srgbClr val="FF0000"/>
                    </a:solidFill>
                  </a:rPr>
                  <a:t>m</a:t>
                </a:r>
                <a:r>
                  <a:rPr lang="en-US" sz="2200" b="1" dirty="0" smtClean="0">
                    <a:solidFill>
                      <a:srgbClr val="000099"/>
                    </a:solidFill>
                  </a:rPr>
                  <a:t>,</a:t>
                </a:r>
              </a:p>
              <a:p>
                <a:r>
                  <a:rPr lang="en-US" sz="2200" b="1" dirty="0" smtClean="0">
                    <a:solidFill>
                      <a:srgbClr val="000099"/>
                    </a:solidFill>
                  </a:rPr>
                  <a:t>Geometric average is calculated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n-US" sz="2200" b="1" i="1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</a:rPr>
                          <m:t>𝒈</m:t>
                        </m:r>
                      </m:sub>
                    </m:sSub>
                    <m:r>
                      <a:rPr lang="en-US" sz="2200" b="1" i="1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200" b="1" i="1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2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2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</a:rPr>
                                  <m:t>𝝈</m:t>
                                </m:r>
                              </m:e>
                              <m:sub>
                                <m:r>
                                  <a:rPr lang="en-US" sz="22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</a:rPr>
                                  <m:t>𝒆𝒙</m:t>
                                </m:r>
                              </m:sub>
                            </m:sSub>
                            <m:r>
                              <a:rPr lang="en-US" sz="22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sz="22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2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</a:rPr>
                              <m:t>𝒊𝒏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200" b="1" dirty="0" smtClean="0">
                    <a:solidFill>
                      <a:srgbClr val="000099"/>
                    </a:solidFill>
                  </a:rPr>
                  <a:t> , geometric average  resolution is </a:t>
                </a:r>
                <a:r>
                  <a:rPr lang="en-US" sz="2200" b="1" dirty="0" smtClean="0">
                    <a:solidFill>
                      <a:srgbClr val="FF0000"/>
                    </a:solidFill>
                  </a:rPr>
                  <a:t>~350</a:t>
                </a:r>
                <a:r>
                  <a:rPr lang="el-GR" sz="2200" b="1" dirty="0" smtClean="0">
                    <a:solidFill>
                      <a:srgbClr val="FF0000"/>
                    </a:solidFill>
                  </a:rPr>
                  <a:t>μ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m</a:t>
                </a:r>
                <a:endParaRPr lang="en-US" sz="2200" b="1" dirty="0">
                  <a:solidFill>
                    <a:srgbClr val="000099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715000"/>
                <a:ext cx="8763000" cy="1139992"/>
              </a:xfrm>
              <a:prstGeom prst="rect">
                <a:avLst/>
              </a:prstGeom>
              <a:blipFill rotWithShape="1">
                <a:blip r:embed="rId2"/>
                <a:stretch>
                  <a:fillRect l="-834" t="-3209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342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Residuals for reference detectors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CEF02FFB-3E07-4370-A61C-F787F7BB272A}" type="slidenum">
              <a:rPr lang="en-US" sz="2000" smtClean="0">
                <a:latin typeface="Arial" pitchFamily="34" charset="0"/>
                <a:cs typeface="Arial" pitchFamily="34" charset="0"/>
              </a:rPr>
              <a:t>9</a:t>
            </a:fld>
            <a:endParaRPr lang="en-US" sz="2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399"/>
            <a:ext cx="2286000" cy="27432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914400"/>
            <a:ext cx="2286000" cy="27432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14400"/>
            <a:ext cx="2286000" cy="2743200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14400"/>
            <a:ext cx="2286000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9144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REF2X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4600" y="9144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REF3X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9144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UVA3X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86600" y="9144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REF1X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 preferRelativeResize="0"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7600"/>
            <a:ext cx="2286000" cy="2743200"/>
          </a:xfrm>
          <a:prstGeom prst="rect">
            <a:avLst/>
          </a:prstGeom>
        </p:spPr>
      </p:pic>
      <p:pic>
        <p:nvPicPr>
          <p:cNvPr id="14" name="Picture 13"/>
          <p:cNvPicPr preferRelativeResize="0"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657600"/>
            <a:ext cx="2286000" cy="2743200"/>
          </a:xfrm>
          <a:prstGeom prst="rect">
            <a:avLst/>
          </a:prstGeom>
        </p:spPr>
      </p:pic>
      <p:pic>
        <p:nvPicPr>
          <p:cNvPr id="15" name="Picture 14"/>
          <p:cNvPicPr preferRelativeResize="0"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57600"/>
            <a:ext cx="2286000" cy="2743200"/>
          </a:xfrm>
          <a:prstGeom prst="rect">
            <a:avLst/>
          </a:prstGeom>
        </p:spPr>
      </p:pic>
      <p:pic>
        <p:nvPicPr>
          <p:cNvPr id="16" name="Picture 15"/>
          <p:cNvPicPr preferRelativeResize="0"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3657600"/>
            <a:ext cx="2286000" cy="2743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600" y="36576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REF2Y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4600" y="36576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REF3Y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0600" y="36576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UVA3Y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6600" y="36576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REF1Y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6096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000099"/>
                </a:solidFill>
              </a:rPr>
              <a:t>σ</a:t>
            </a:r>
            <a:r>
              <a:rPr lang="en-US" sz="2200" b="1" dirty="0" smtClean="0">
                <a:solidFill>
                  <a:srgbClr val="000099"/>
                </a:solidFill>
              </a:rPr>
              <a:t>=64.75</a:t>
            </a:r>
            <a:r>
              <a:rPr lang="el-GR" sz="2200" b="1" dirty="0" smtClean="0">
                <a:solidFill>
                  <a:srgbClr val="000099"/>
                </a:solidFill>
              </a:rPr>
              <a:t>μ</a:t>
            </a:r>
            <a:r>
              <a:rPr lang="en-US" sz="2200" b="1" dirty="0" smtClean="0">
                <a:solidFill>
                  <a:srgbClr val="000099"/>
                </a:solidFill>
              </a:rPr>
              <a:t>m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43200" y="6096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000099"/>
                </a:solidFill>
              </a:rPr>
              <a:t>σ</a:t>
            </a:r>
            <a:r>
              <a:rPr lang="en-US" sz="2200" b="1" dirty="0" smtClean="0">
                <a:solidFill>
                  <a:srgbClr val="000099"/>
                </a:solidFill>
              </a:rPr>
              <a:t>=89.02</a:t>
            </a:r>
            <a:r>
              <a:rPr lang="el-GR" sz="2200" b="1" dirty="0" smtClean="0">
                <a:solidFill>
                  <a:srgbClr val="000099"/>
                </a:solidFill>
              </a:rPr>
              <a:t>μ</a:t>
            </a:r>
            <a:r>
              <a:rPr lang="en-US" sz="2200" b="1" dirty="0" smtClean="0">
                <a:solidFill>
                  <a:srgbClr val="000099"/>
                </a:solidFill>
              </a:rPr>
              <a:t>m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9200" y="6096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000099"/>
                </a:solidFill>
              </a:rPr>
              <a:t>σ</a:t>
            </a:r>
            <a:r>
              <a:rPr lang="en-US" sz="2200" b="1" dirty="0" smtClean="0">
                <a:solidFill>
                  <a:srgbClr val="000099"/>
                </a:solidFill>
              </a:rPr>
              <a:t>=77.18</a:t>
            </a:r>
            <a:r>
              <a:rPr lang="el-GR" sz="2200" b="1" dirty="0" smtClean="0">
                <a:solidFill>
                  <a:srgbClr val="000099"/>
                </a:solidFill>
              </a:rPr>
              <a:t>μ</a:t>
            </a:r>
            <a:r>
              <a:rPr lang="en-US" sz="2200" b="1" dirty="0" smtClean="0">
                <a:solidFill>
                  <a:srgbClr val="000099"/>
                </a:solidFill>
              </a:rPr>
              <a:t>m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15200" y="6096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000099"/>
                </a:solidFill>
              </a:rPr>
              <a:t>σ</a:t>
            </a:r>
            <a:r>
              <a:rPr lang="en-US" sz="2200" b="1" dirty="0" smtClean="0">
                <a:solidFill>
                  <a:srgbClr val="000099"/>
                </a:solidFill>
              </a:rPr>
              <a:t>=85.57</a:t>
            </a:r>
            <a:r>
              <a:rPr lang="el-GR" sz="2200" b="1" dirty="0" smtClean="0">
                <a:solidFill>
                  <a:srgbClr val="000099"/>
                </a:solidFill>
              </a:rPr>
              <a:t>μ</a:t>
            </a:r>
            <a:r>
              <a:rPr lang="en-US" sz="2200" b="1" dirty="0" smtClean="0">
                <a:solidFill>
                  <a:srgbClr val="000099"/>
                </a:solidFill>
              </a:rPr>
              <a:t>m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43200" y="34290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000099"/>
                </a:solidFill>
              </a:rPr>
              <a:t>σ</a:t>
            </a:r>
            <a:r>
              <a:rPr lang="en-US" sz="2200" b="1" dirty="0" smtClean="0">
                <a:solidFill>
                  <a:srgbClr val="000099"/>
                </a:solidFill>
              </a:rPr>
              <a:t>=80.05</a:t>
            </a:r>
            <a:r>
              <a:rPr lang="el-GR" sz="2200" b="1" dirty="0" smtClean="0">
                <a:solidFill>
                  <a:srgbClr val="000099"/>
                </a:solidFill>
              </a:rPr>
              <a:t>μ</a:t>
            </a:r>
            <a:r>
              <a:rPr lang="en-US" sz="2200" b="1" dirty="0" smtClean="0">
                <a:solidFill>
                  <a:srgbClr val="000099"/>
                </a:solidFill>
              </a:rPr>
              <a:t>m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34290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000099"/>
                </a:solidFill>
              </a:rPr>
              <a:t>σ</a:t>
            </a:r>
            <a:r>
              <a:rPr lang="en-US" sz="2200" b="1" dirty="0" smtClean="0">
                <a:solidFill>
                  <a:srgbClr val="000099"/>
                </a:solidFill>
              </a:rPr>
              <a:t>=59.16</a:t>
            </a:r>
            <a:r>
              <a:rPr lang="el-GR" sz="2200" b="1" dirty="0" smtClean="0">
                <a:solidFill>
                  <a:srgbClr val="000099"/>
                </a:solidFill>
              </a:rPr>
              <a:t>μ</a:t>
            </a:r>
            <a:r>
              <a:rPr lang="en-US" sz="2200" b="1" dirty="0" smtClean="0">
                <a:solidFill>
                  <a:srgbClr val="000099"/>
                </a:solidFill>
              </a:rPr>
              <a:t>m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29200" y="34290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000099"/>
                </a:solidFill>
              </a:rPr>
              <a:t>σ</a:t>
            </a:r>
            <a:r>
              <a:rPr lang="en-US" sz="2200" b="1" dirty="0" smtClean="0">
                <a:solidFill>
                  <a:srgbClr val="000099"/>
                </a:solidFill>
              </a:rPr>
              <a:t>=81.53</a:t>
            </a:r>
            <a:r>
              <a:rPr lang="el-GR" sz="2200" b="1" dirty="0" smtClean="0">
                <a:solidFill>
                  <a:srgbClr val="000099"/>
                </a:solidFill>
              </a:rPr>
              <a:t>μ</a:t>
            </a:r>
            <a:r>
              <a:rPr lang="en-US" sz="2200" b="1" dirty="0" smtClean="0">
                <a:solidFill>
                  <a:srgbClr val="000099"/>
                </a:solidFill>
              </a:rPr>
              <a:t>m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15200" y="34290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>
                <a:solidFill>
                  <a:srgbClr val="000099"/>
                </a:solidFill>
              </a:rPr>
              <a:t>σ</a:t>
            </a:r>
            <a:r>
              <a:rPr lang="en-US" sz="2200" b="1" dirty="0" smtClean="0">
                <a:solidFill>
                  <a:srgbClr val="000099"/>
                </a:solidFill>
              </a:rPr>
              <a:t>=88.75</a:t>
            </a:r>
            <a:r>
              <a:rPr lang="el-GR" sz="2200" b="1" dirty="0" smtClean="0">
                <a:solidFill>
                  <a:srgbClr val="000099"/>
                </a:solidFill>
              </a:rPr>
              <a:t>μ</a:t>
            </a:r>
            <a:r>
              <a:rPr lang="en-US" sz="2200" b="1" dirty="0" smtClean="0">
                <a:solidFill>
                  <a:srgbClr val="000099"/>
                </a:solidFill>
              </a:rPr>
              <a:t>m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8600" y="60960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Residual distributions for reference detectors show the tracking is working pretty good.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594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MyTheme1</Template>
  <TotalTime>209</TotalTime>
  <Words>928</Words>
  <Application>Microsoft Office PowerPoint</Application>
  <PresentationFormat>On-screen Show (4:3)</PresentationFormat>
  <Paragraphs>173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MyTheme1</vt:lpstr>
      <vt:lpstr>FNAL results on tracking</vt:lpstr>
      <vt:lpstr>Content</vt:lpstr>
      <vt:lpstr>Cluster position distributions for reference detectors in X axis</vt:lpstr>
      <vt:lpstr>Cluster position distributions for reference detectors in Y axis</vt:lpstr>
      <vt:lpstr>Cut conditions for tracking</vt:lpstr>
      <vt:lpstr>Residual distributions for the two 10cm ZZ detectors</vt:lpstr>
      <vt:lpstr>Residual distributions for the two 10cm ZZ detectors</vt:lpstr>
      <vt:lpstr>Residual sigma table for the two 10cm ZZ detectors of the FOUR groups of cut conditions</vt:lpstr>
      <vt:lpstr>Residuals for reference detectors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results on tracking</dc:title>
  <dc:creator>hepA</dc:creator>
  <cp:lastModifiedBy>hepA</cp:lastModifiedBy>
  <cp:revision>73</cp:revision>
  <dcterms:created xsi:type="dcterms:W3CDTF">2014-01-08T22:54:29Z</dcterms:created>
  <dcterms:modified xsi:type="dcterms:W3CDTF">2014-01-09T02:26:20Z</dcterms:modified>
</cp:coreProperties>
</file>